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1"/>
  </p:notesMasterIdLst>
  <p:sldIdLst>
    <p:sldId id="256" r:id="rId2"/>
    <p:sldId id="357" r:id="rId3"/>
    <p:sldId id="358" r:id="rId4"/>
    <p:sldId id="435" r:id="rId5"/>
    <p:sldId id="361" r:id="rId6"/>
    <p:sldId id="426" r:id="rId7"/>
    <p:sldId id="365" r:id="rId8"/>
    <p:sldId id="366" r:id="rId9"/>
    <p:sldId id="378" r:id="rId10"/>
    <p:sldId id="370" r:id="rId11"/>
    <p:sldId id="425" r:id="rId12"/>
    <p:sldId id="372" r:id="rId13"/>
    <p:sldId id="374" r:id="rId14"/>
    <p:sldId id="373" r:id="rId15"/>
    <p:sldId id="414" r:id="rId16"/>
    <p:sldId id="415" r:id="rId17"/>
    <p:sldId id="427" r:id="rId18"/>
    <p:sldId id="428" r:id="rId19"/>
    <p:sldId id="429" r:id="rId20"/>
    <p:sldId id="430" r:id="rId21"/>
    <p:sldId id="431" r:id="rId22"/>
    <p:sldId id="432" r:id="rId23"/>
    <p:sldId id="433" r:id="rId24"/>
    <p:sldId id="434" r:id="rId25"/>
    <p:sldId id="392" r:id="rId26"/>
    <p:sldId id="393" r:id="rId27"/>
    <p:sldId id="394" r:id="rId28"/>
    <p:sldId id="395" r:id="rId29"/>
    <p:sldId id="396" r:id="rId30"/>
    <p:sldId id="399" r:id="rId31"/>
    <p:sldId id="400" r:id="rId32"/>
    <p:sldId id="401" r:id="rId33"/>
    <p:sldId id="402" r:id="rId34"/>
    <p:sldId id="403" r:id="rId35"/>
    <p:sldId id="404" r:id="rId36"/>
    <p:sldId id="364" r:id="rId37"/>
    <p:sldId id="436" r:id="rId38"/>
    <p:sldId id="437" r:id="rId39"/>
    <p:sldId id="438" r:id="rId40"/>
    <p:sldId id="439" r:id="rId41"/>
    <p:sldId id="444" r:id="rId42"/>
    <p:sldId id="445" r:id="rId43"/>
    <p:sldId id="440" r:id="rId44"/>
    <p:sldId id="441" r:id="rId45"/>
    <p:sldId id="423" r:id="rId46"/>
    <p:sldId id="422" r:id="rId47"/>
    <p:sldId id="442" r:id="rId48"/>
    <p:sldId id="443" r:id="rId49"/>
    <p:sldId id="280" r:id="rId50"/>
  </p:sldIdLst>
  <p:sldSz cx="9144000" cy="5143500" type="screen16x9"/>
  <p:notesSz cx="6858000" cy="9144000"/>
  <p:embeddedFontLst>
    <p:embeddedFont>
      <p:font typeface="Advent Pro Light" panose="020B0604020202020204" charset="0"/>
      <p:regular r:id="rId52"/>
      <p:bold r:id="rId53"/>
    </p:embeddedFont>
    <p:embeddedFont>
      <p:font typeface="Anton" pitchFamily="2" charset="0"/>
      <p:regular r:id="rId54"/>
    </p:embeddedFont>
    <p:embeddedFont>
      <p:font typeface="Fira Sans Condensed Light" panose="020B0403050000020004" pitchFamily="34" charset="0"/>
      <p:regular r:id="rId55"/>
      <p:bold r:id="rId56"/>
      <p:italic r:id="rId57"/>
      <p:boldItalic r:id="rId58"/>
    </p:embeddedFont>
    <p:embeddedFont>
      <p:font typeface="Rajdhani"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69" autoAdjust="0"/>
  </p:normalViewPr>
  <p:slideViewPr>
    <p:cSldViewPr snapToGrid="0">
      <p:cViewPr varScale="1">
        <p:scale>
          <a:sx n="91" d="100"/>
          <a:sy n="91" d="100"/>
        </p:scale>
        <p:origin x="78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98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73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122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30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BAF36046-404A-BC35-AC6E-39598685EB4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395D9B-91E7-1320-36A6-01108FA1E5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A38EEF9-F33B-3D45-FC2C-49AEF9514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54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C6A10F78-3E4A-C301-5A29-2E27F0A99B8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18714DBF-657C-CA79-8E09-C88078AE2E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942CF92-9F27-CDE4-F60F-210522613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881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41C11FDC-362C-F7AF-8789-2C9398758C20}"/>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83A9E02D-616A-5464-3A3F-1E5C67DB6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6B8E173C-725F-477E-5F51-ED3D581F1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824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9DE9D36F-A8D6-0733-E54E-8264F47EE7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A2086AA-AA3A-8BA3-66C4-F880C1FFB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FEDB0B8-7812-71E5-6BCB-692880BE97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98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2306859A-02E2-33B8-8B78-F5E756D4A923}"/>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DC1560-EEF2-B70D-EAA9-9B4E85175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981C5FE-F165-DBB9-50C9-349490445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060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8064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04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141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9DE9D36F-A8D6-0733-E54E-8264F47EE7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A2086AA-AA3A-8BA3-66C4-F880C1FFB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FEDB0B8-7812-71E5-6BCB-692880BE97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9876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2306859A-02E2-33B8-8B78-F5E756D4A923}"/>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DC1560-EEF2-B70D-EAA9-9B4E85175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981C5FE-F165-DBB9-50C9-349490445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06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1B5961A5-8345-CF79-4C19-817E3CD3D1F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9C73225D-2D29-9959-82E0-E6E532656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EA2B1205-8010-E731-C053-730522153B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58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13 de Agosto del 2025</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GitHub del curso</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1247" y="2809848"/>
            <a:ext cx="9226494" cy="824233"/>
          </a:xfrm>
          <a:prstGeom prst="rect">
            <a:avLst/>
          </a:prstGeom>
          <a:noFill/>
          <a:ln>
            <a:noFill/>
          </a:ln>
        </p:spPr>
        <p:txBody>
          <a:bodyPr spcFirstLastPara="1" wrap="square" lIns="91425" tIns="182875" rIns="91425" bIns="0" anchor="t" anchorCtr="0">
            <a:noAutofit/>
          </a:bodyPr>
          <a:lstStyle/>
          <a:p>
            <a:pPr algn="just"/>
            <a:r>
              <a:rPr lang="es-ES" sz="2500" b="1" dirty="0">
                <a:solidFill>
                  <a:srgbClr val="F3F3F3"/>
                </a:solidFill>
                <a:latin typeface="Fira Sans Condensed Light"/>
                <a:ea typeface="Fira Sans Condensed Light"/>
                <a:cs typeface="Fira Sans Condensed Light"/>
                <a:sym typeface="Fira Sans Condensed Light"/>
              </a:rPr>
              <a:t>https://github.com/freddy-7/Plataformas_Analitica_Negocios_2025.git</a:t>
            </a: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90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76913" y="3048000"/>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D8C85D11-44A0-3719-F941-CB9EE3F02FD0}"/>
              </a:ext>
            </a:extLst>
          </p:cNvPr>
          <p:cNvPicPr>
            <a:picLocks noChangeAspect="1"/>
          </p:cNvPicPr>
          <p:nvPr/>
        </p:nvPicPr>
        <p:blipFill rotWithShape="1">
          <a:blip r:embed="rId4"/>
          <a:srcRect r="41282" b="60119"/>
          <a:stretch/>
        </p:blipFill>
        <p:spPr>
          <a:xfrm>
            <a:off x="1242717" y="2106344"/>
            <a:ext cx="6658565" cy="2542652"/>
          </a:xfrm>
          <a:prstGeom prst="rect">
            <a:avLst/>
          </a:prstGeom>
        </p:spPr>
      </p:pic>
    </p:spTree>
    <p:extLst>
      <p:ext uri="{BB962C8B-B14F-4D97-AF65-F5344CB8AC3E}">
        <p14:creationId xmlns:p14="http://schemas.microsoft.com/office/powerpoint/2010/main" val="320315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 name="Imagen 9">
            <a:extLst>
              <a:ext uri="{FF2B5EF4-FFF2-40B4-BE49-F238E27FC236}">
                <a16:creationId xmlns:a16="http://schemas.microsoft.com/office/drawing/2014/main" id="{3CA1A01A-2AF4-2DD7-7794-B77575F80B4D}"/>
              </a:ext>
            </a:extLst>
          </p:cNvPr>
          <p:cNvPicPr>
            <a:picLocks noChangeAspect="1"/>
          </p:cNvPicPr>
          <p:nvPr/>
        </p:nvPicPr>
        <p:blipFill>
          <a:blip r:embed="rId4"/>
          <a:stretch>
            <a:fillRect/>
          </a:stretch>
        </p:blipFill>
        <p:spPr>
          <a:xfrm>
            <a:off x="3082935" y="1864463"/>
            <a:ext cx="3681280" cy="2980582"/>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2965939" y="3094892"/>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5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5975" y="11249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7" name="Picture 3"/>
          <p:cNvPicPr>
            <a:picLocks noChangeAspect="1" noChangeArrowheads="1"/>
          </p:cNvPicPr>
          <p:nvPr/>
        </p:nvPicPr>
        <p:blipFill>
          <a:blip r:embed="rId4"/>
          <a:srcRect r="29722" b="54862"/>
          <a:stretch>
            <a:fillRect/>
          </a:stretch>
        </p:blipFill>
        <p:spPr bwMode="auto">
          <a:xfrm>
            <a:off x="792119" y="2144537"/>
            <a:ext cx="7489734" cy="2690364"/>
          </a:xfrm>
          <a:prstGeom prst="rect">
            <a:avLst/>
          </a:prstGeom>
          <a:noFill/>
          <a:ln w="9525">
            <a:noFill/>
            <a:miter lim="800000"/>
            <a:headEnd/>
            <a:tailEnd/>
          </a:ln>
          <a:effectLst/>
        </p:spPr>
      </p:pic>
      <p:sp>
        <p:nvSpPr>
          <p:cNvPr id="1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1122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l="1855" t="17535" r="28258" b="22396"/>
          <a:stretch>
            <a:fillRect/>
          </a:stretch>
        </p:blipFill>
        <p:spPr bwMode="auto">
          <a:xfrm>
            <a:off x="1772193" y="2114483"/>
            <a:ext cx="5792081" cy="2798966"/>
          </a:xfrm>
          <a:prstGeom prst="rect">
            <a:avLst/>
          </a:prstGeom>
          <a:noFill/>
          <a:ln w="9525">
            <a:noFill/>
            <a:miter lim="800000"/>
            <a:headEnd/>
            <a:tailEnd/>
          </a:ln>
          <a:effectLst/>
        </p:spPr>
      </p:pic>
      <p:cxnSp>
        <p:nvCxnSpPr>
          <p:cNvPr id="10" name="9 Conector recto de flecha"/>
          <p:cNvCxnSpPr/>
          <p:nvPr/>
        </p:nvCxnSpPr>
        <p:spPr>
          <a:xfrm rot="10800000" flipV="1">
            <a:off x="6988991" y="3046548"/>
            <a:ext cx="1651000" cy="711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7064" y="1089772"/>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Presiona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Enter y se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abrir</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á el explorador de archivos y selecciona la carpeta destino del clon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p:cNvPicPr>
            <a:picLocks noChangeAspect="1" noChangeArrowheads="1"/>
          </p:cNvPicPr>
          <p:nvPr/>
        </p:nvPicPr>
        <p:blipFill>
          <a:blip r:embed="rId4"/>
          <a:srcRect r="50317" b="37847"/>
          <a:stretch>
            <a:fillRect/>
          </a:stretch>
        </p:blipFill>
        <p:spPr bwMode="auto">
          <a:xfrm>
            <a:off x="2283459" y="2070749"/>
            <a:ext cx="4368801" cy="3072751"/>
          </a:xfrm>
          <a:prstGeom prst="rect">
            <a:avLst/>
          </a:prstGeom>
          <a:noFill/>
          <a:ln w="9525">
            <a:noFill/>
            <a:miter lim="800000"/>
            <a:headEnd/>
            <a:tailEnd/>
          </a:ln>
          <a:effectLst/>
        </p:spPr>
      </p:pic>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Seleccionar  la opción abrir el repositorio clonado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Deben aparecer todos los archivos del repositorio clonado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r="10786" b="51071"/>
          <a:stretch>
            <a:fillRect/>
          </a:stretch>
        </p:blipFill>
        <p:spPr bwMode="auto">
          <a:xfrm>
            <a:off x="205740" y="2107837"/>
            <a:ext cx="8662186" cy="2633980"/>
          </a:xfrm>
          <a:prstGeom prst="rect">
            <a:avLst/>
          </a:prstGeom>
          <a:noFill/>
          <a:ln w="9525">
            <a:noFill/>
            <a:miter lim="800000"/>
            <a:headEnd/>
            <a:tailEnd/>
          </a:ln>
          <a:effectLst/>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Nombre del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122" name="Picture 2"/>
          <p:cNvPicPr>
            <a:picLocks noChangeAspect="1" noChangeArrowheads="1"/>
          </p:cNvPicPr>
          <p:nvPr/>
        </p:nvPicPr>
        <p:blipFill>
          <a:blip r:embed="rId4"/>
          <a:srcRect b="48305"/>
          <a:stretch>
            <a:fillRect/>
          </a:stretch>
        </p:blipFill>
        <p:spPr bwMode="auto">
          <a:xfrm>
            <a:off x="-1" y="2070100"/>
            <a:ext cx="9147579" cy="2658654"/>
          </a:xfrm>
          <a:prstGeom prst="rect">
            <a:avLst/>
          </a:prstGeom>
          <a:noFill/>
          <a:ln w="9525">
            <a:noFill/>
            <a:miter lim="800000"/>
            <a:headEnd/>
            <a:tailEnd/>
          </a:ln>
          <a:effectLst/>
        </p:spPr>
      </p:pic>
      <p:cxnSp>
        <p:nvCxnSpPr>
          <p:cNvPr id="8" name="7 Conector recto de flecha"/>
          <p:cNvCxnSpPr/>
          <p:nvPr/>
        </p:nvCxnSpPr>
        <p:spPr>
          <a:xfrm rot="10800000">
            <a:off x="2070100" y="32512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 que en tu carpeta del proyecto ya se haya creado 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6146" name="Picture 2"/>
          <p:cNvPicPr>
            <a:picLocks noChangeAspect="1" noChangeArrowheads="1"/>
          </p:cNvPicPr>
          <p:nvPr/>
        </p:nvPicPr>
        <p:blipFill>
          <a:blip r:embed="rId4"/>
          <a:srcRect t="11111" r="16642" b="44905"/>
          <a:stretch>
            <a:fillRect/>
          </a:stretch>
        </p:blipFill>
        <p:spPr bwMode="auto">
          <a:xfrm>
            <a:off x="228600" y="2129391"/>
            <a:ext cx="8674100" cy="2573238"/>
          </a:xfrm>
          <a:prstGeom prst="rect">
            <a:avLst/>
          </a:prstGeom>
          <a:noFill/>
          <a:ln w="9525">
            <a:noFill/>
            <a:miter lim="800000"/>
            <a:headEnd/>
            <a:tailEnd/>
          </a:ln>
          <a:effectLst/>
        </p:spPr>
      </p:pic>
      <p:cxnSp>
        <p:nvCxnSpPr>
          <p:cNvPr id="8" name="7 Conector recto de flecha"/>
          <p:cNvCxnSpPr/>
          <p:nvPr/>
        </p:nvCxnSpPr>
        <p:spPr>
          <a:xfrm rot="10800000">
            <a:off x="2997200" y="36068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Editar nuestro archivo </a:t>
            </a:r>
          </a:p>
          <a:p>
            <a:pPr algn="just"/>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Despues</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editar el archivo, verificar que tenemos una tarea pendiente en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170" name="Picture 2"/>
          <p:cNvPicPr>
            <a:picLocks noChangeAspect="1" noChangeArrowheads="1"/>
          </p:cNvPicPr>
          <p:nvPr/>
        </p:nvPicPr>
        <p:blipFill>
          <a:blip r:embed="rId4"/>
          <a:srcRect r="26687" b="56150"/>
          <a:stretch>
            <a:fillRect/>
          </a:stretch>
        </p:blipFill>
        <p:spPr bwMode="auto">
          <a:xfrm>
            <a:off x="658385" y="2106230"/>
            <a:ext cx="7876310" cy="2648650"/>
          </a:xfrm>
          <a:prstGeom prst="rect">
            <a:avLst/>
          </a:prstGeom>
          <a:noFill/>
          <a:ln w="9525">
            <a:noFill/>
            <a:miter lim="800000"/>
            <a:headEnd/>
            <a:tailEnd/>
          </a:ln>
          <a:effectLst/>
        </p:spPr>
      </p:pic>
      <p:cxnSp>
        <p:nvCxnSpPr>
          <p:cNvPr id="8" name="7 Conector recto de flecha"/>
          <p:cNvCxnSpPr/>
          <p:nvPr/>
        </p:nvCxnSpPr>
        <p:spPr>
          <a:xfrm rot="10800000">
            <a:off x="930171" y="3212289"/>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Realizo mi primer COMMIT</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Edito los comentarios para los cambios realizados,  oprimo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Commit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selecciono “si” en la ventana emergente.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194" name="Picture 2"/>
          <p:cNvPicPr>
            <a:picLocks noChangeAspect="1" noChangeArrowheads="1"/>
          </p:cNvPicPr>
          <p:nvPr/>
        </p:nvPicPr>
        <p:blipFill>
          <a:blip r:embed="rId4"/>
          <a:srcRect r="4821" b="52665"/>
          <a:stretch>
            <a:fillRect/>
          </a:stretch>
        </p:blipFill>
        <p:spPr bwMode="auto">
          <a:xfrm>
            <a:off x="497540" y="2448268"/>
            <a:ext cx="8202707" cy="2293549"/>
          </a:xfrm>
          <a:prstGeom prst="rect">
            <a:avLst/>
          </a:prstGeom>
          <a:noFill/>
          <a:ln w="9525">
            <a:noFill/>
            <a:miter lim="800000"/>
            <a:headEnd/>
            <a:tailEnd/>
          </a:ln>
          <a:effectLst/>
        </p:spPr>
      </p:pic>
      <p:cxnSp>
        <p:nvCxnSpPr>
          <p:cNvPr id="8" name="7 Conector recto de flecha"/>
          <p:cNvCxnSpPr/>
          <p:nvPr/>
        </p:nvCxnSpPr>
        <p:spPr>
          <a:xfrm rot="10800000">
            <a:off x="2324847" y="3122705"/>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Enviar los cambios realizados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Push</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 la sección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selecciono los tres punto y elijo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push</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218" name="Picture 2"/>
          <p:cNvPicPr>
            <a:picLocks noChangeAspect="1" noChangeArrowheads="1"/>
          </p:cNvPicPr>
          <p:nvPr/>
        </p:nvPicPr>
        <p:blipFill>
          <a:blip r:embed="rId4"/>
          <a:srcRect r="4878" b="43578"/>
          <a:stretch>
            <a:fillRect/>
          </a:stretch>
        </p:blipFill>
        <p:spPr bwMode="auto">
          <a:xfrm>
            <a:off x="643091" y="2222081"/>
            <a:ext cx="7908322" cy="2637302"/>
          </a:xfrm>
          <a:prstGeom prst="rect">
            <a:avLst/>
          </a:prstGeom>
          <a:noFill/>
          <a:ln w="9525">
            <a:noFill/>
            <a:miter lim="800000"/>
            <a:headEnd/>
            <a:tailEnd/>
          </a:ln>
          <a:effectLst/>
        </p:spPr>
      </p:pic>
      <p:cxnSp>
        <p:nvCxnSpPr>
          <p:cNvPr id="8" name="7 Conector recto de flecha"/>
          <p:cNvCxnSpPr/>
          <p:nvPr/>
        </p:nvCxnSpPr>
        <p:spPr>
          <a:xfrm rot="10800000">
            <a:off x="2831742" y="3142583"/>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Verifica que el archivo se cargo correctamente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42" name="Picture 2"/>
          <p:cNvPicPr>
            <a:picLocks noChangeAspect="1" noChangeArrowheads="1"/>
          </p:cNvPicPr>
          <p:nvPr/>
        </p:nvPicPr>
        <p:blipFill>
          <a:blip r:embed="rId4"/>
          <a:srcRect t="11454" r="12265" b="33705"/>
          <a:stretch>
            <a:fillRect/>
          </a:stretch>
        </p:blipFill>
        <p:spPr bwMode="auto">
          <a:xfrm>
            <a:off x="708387" y="2024742"/>
            <a:ext cx="7808597" cy="2744243"/>
          </a:xfrm>
          <a:prstGeom prst="rect">
            <a:avLst/>
          </a:prstGeom>
          <a:noFill/>
          <a:ln w="9525">
            <a:noFill/>
            <a:miter lim="800000"/>
            <a:headEnd/>
            <a:tailEnd/>
          </a:ln>
          <a:effectLst/>
        </p:spPr>
      </p:pic>
      <p:cxnSp>
        <p:nvCxnSpPr>
          <p:cNvPr id="8" name="7 Conector recto de flecha"/>
          <p:cNvCxnSpPr/>
          <p:nvPr/>
        </p:nvCxnSpPr>
        <p:spPr>
          <a:xfrm rot="10800000" flipV="1">
            <a:off x="2648862" y="3683726"/>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Modificar </a:t>
            </a:r>
            <a:r>
              <a:rPr lang="es-ES" sz="1600" b="1">
                <a:solidFill>
                  <a:schemeClr val="bg1">
                    <a:lumMod val="60000"/>
                    <a:lumOff val="40000"/>
                  </a:schemeClr>
                </a:solidFill>
                <a:latin typeface="Fira Sans Condensed Light" panose="020B0604020202020204" charset="0"/>
                <a:cs typeface="Times New Roman" panose="02020603050405020304" pitchFamily="18" charset="0"/>
              </a:rPr>
              <a:t>o crear archivo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desde GitHub</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Archivo: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MiClaseAnalítica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1266" name="Picture 2"/>
          <p:cNvPicPr>
            <a:picLocks noChangeAspect="1" noChangeArrowheads="1"/>
          </p:cNvPicPr>
          <p:nvPr/>
        </p:nvPicPr>
        <p:blipFill>
          <a:blip r:embed="rId4"/>
          <a:srcRect t="25694" r="10181" b="19676"/>
          <a:stretch>
            <a:fillRect/>
          </a:stretch>
        </p:blipFill>
        <p:spPr bwMode="auto">
          <a:xfrm>
            <a:off x="573315" y="2037805"/>
            <a:ext cx="7897918" cy="2700746"/>
          </a:xfrm>
          <a:prstGeom prst="rect">
            <a:avLst/>
          </a:prstGeom>
          <a:noFill/>
          <a:ln w="9525">
            <a:noFill/>
            <a:miter lim="800000"/>
            <a:headEnd/>
            <a:tailEnd/>
          </a:ln>
          <a:effectLst/>
        </p:spPr>
      </p:pic>
      <p:cxnSp>
        <p:nvCxnSpPr>
          <p:cNvPr id="8" name="7 Conector recto de flecha"/>
          <p:cNvCxnSpPr/>
          <p:nvPr/>
        </p:nvCxnSpPr>
        <p:spPr>
          <a:xfrm rot="10800000" flipV="1">
            <a:off x="2191662" y="3618412"/>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Sincronizar en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Oprimir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botón</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sincronizar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cambios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2290" name="Picture 2"/>
          <p:cNvPicPr>
            <a:picLocks noChangeAspect="1" noChangeArrowheads="1"/>
          </p:cNvPicPr>
          <p:nvPr/>
        </p:nvPicPr>
        <p:blipFill>
          <a:blip r:embed="rId4"/>
          <a:srcRect t="49478" r="20175" b="6132"/>
          <a:stretch>
            <a:fillRect/>
          </a:stretch>
        </p:blipFill>
        <p:spPr bwMode="auto">
          <a:xfrm>
            <a:off x="332487" y="2116184"/>
            <a:ext cx="8471140" cy="2648494"/>
          </a:xfrm>
          <a:prstGeom prst="rect">
            <a:avLst/>
          </a:prstGeom>
          <a:noFill/>
          <a:ln w="9525">
            <a:noFill/>
            <a:miter lim="800000"/>
            <a:headEnd/>
            <a:tailEnd/>
          </a:ln>
          <a:effectLst/>
        </p:spPr>
      </p:pic>
      <p:cxnSp>
        <p:nvCxnSpPr>
          <p:cNvPr id="8" name="7 Conector recto de flecha"/>
          <p:cNvCxnSpPr/>
          <p:nvPr/>
        </p:nvCxnSpPr>
        <p:spPr>
          <a:xfrm rot="10800000" flipV="1">
            <a:off x="858512" y="3834571"/>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Repetir ciclo varias veces para confirmar el sincronizado</a:t>
            </a:r>
          </a:p>
        </p:txBody>
      </p:sp>
      <p:pic>
        <p:nvPicPr>
          <p:cNvPr id="13314" name="Picture 2"/>
          <p:cNvPicPr>
            <a:picLocks noChangeAspect="1" noChangeArrowheads="1"/>
          </p:cNvPicPr>
          <p:nvPr/>
        </p:nvPicPr>
        <p:blipFill>
          <a:blip r:embed="rId4"/>
          <a:srcRect t="27143" r="17072" b="17355"/>
          <a:stretch>
            <a:fillRect/>
          </a:stretch>
        </p:blipFill>
        <p:spPr bwMode="auto">
          <a:xfrm>
            <a:off x="794110" y="1933303"/>
            <a:ext cx="7324924" cy="2756263"/>
          </a:xfrm>
          <a:prstGeom prst="rect">
            <a:avLst/>
          </a:prstGeom>
          <a:noFill/>
          <a:ln w="9525">
            <a:noFill/>
            <a:miter lim="800000"/>
            <a:headEnd/>
            <a:tailEnd/>
          </a:ln>
          <a:effectLst/>
        </p:spPr>
      </p:pic>
      <p:cxnSp>
        <p:nvCxnSpPr>
          <p:cNvPr id="8" name="7 Conector recto de flecha"/>
          <p:cNvCxnSpPr/>
          <p:nvPr/>
        </p:nvCxnSpPr>
        <p:spPr>
          <a:xfrm rot="10800000" flipV="1">
            <a:off x="6384100" y="1940457"/>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eliminar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 la opción de ajuste</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t="4427" r="878" b="29147"/>
          <a:stretch>
            <a:fillRect/>
          </a:stretch>
        </p:blipFill>
        <p:spPr bwMode="auto">
          <a:xfrm>
            <a:off x="952500" y="1981200"/>
            <a:ext cx="7280824" cy="2743200"/>
          </a:xfrm>
          <a:prstGeom prst="rect">
            <a:avLst/>
          </a:prstGeom>
          <a:noFill/>
          <a:ln w="9525">
            <a:noFill/>
            <a:miter lim="800000"/>
            <a:headEnd/>
            <a:tailEnd/>
          </a:ln>
          <a:effectLst/>
        </p:spPr>
      </p:pic>
      <p:cxnSp>
        <p:nvCxnSpPr>
          <p:cNvPr id="8" name="7 Conector recto de flecha"/>
          <p:cNvCxnSpPr/>
          <p:nvPr/>
        </p:nvCxnSpPr>
        <p:spPr>
          <a:xfrm rot="10800000">
            <a:off x="4647006" y="3106568"/>
            <a:ext cx="1696644" cy="83678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En la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Danger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Zone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seleccionar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Delete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this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repository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075" name="Picture 3"/>
          <p:cNvPicPr>
            <a:picLocks noChangeAspect="1" noChangeArrowheads="1"/>
          </p:cNvPicPr>
          <p:nvPr/>
        </p:nvPicPr>
        <p:blipFill>
          <a:blip r:embed="rId4"/>
          <a:srcRect t="3906" r="1830" b="23177"/>
          <a:stretch>
            <a:fillRect/>
          </a:stretch>
        </p:blipFill>
        <p:spPr bwMode="auto">
          <a:xfrm>
            <a:off x="1419225" y="2000250"/>
            <a:ext cx="6477749" cy="2705100"/>
          </a:xfrm>
          <a:prstGeom prst="rect">
            <a:avLst/>
          </a:prstGeom>
          <a:noFill/>
          <a:ln w="9525">
            <a:noFill/>
            <a:miter lim="800000"/>
            <a:headEnd/>
            <a:tailEnd/>
          </a:ln>
          <a:effectLst/>
        </p:spPr>
      </p:pic>
      <p:cxnSp>
        <p:nvCxnSpPr>
          <p:cNvPr id="8" name="7 Conector recto de flecha"/>
          <p:cNvCxnSpPr/>
          <p:nvPr/>
        </p:nvCxnSpPr>
        <p:spPr>
          <a:xfrm>
            <a:off x="4495800" y="371475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Redacta el texto  solicitado para confirmar e ingresa tu contraseña </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t="9735" b="29688"/>
          <a:stretch>
            <a:fillRect/>
          </a:stretch>
        </p:blipFill>
        <p:spPr bwMode="auto">
          <a:xfrm>
            <a:off x="571499" y="2019300"/>
            <a:ext cx="7886701" cy="2686050"/>
          </a:xfrm>
          <a:prstGeom prst="rect">
            <a:avLst/>
          </a:prstGeom>
          <a:noFill/>
          <a:ln w="9525">
            <a:noFill/>
            <a:miter lim="800000"/>
            <a:headEnd/>
            <a:tailEnd/>
          </a:ln>
          <a:effectLst/>
        </p:spPr>
      </p:pic>
      <p:cxnSp>
        <p:nvCxnSpPr>
          <p:cNvPr id="8" name="7 Conector recto de flecha"/>
          <p:cNvCxnSpPr/>
          <p:nvPr/>
        </p:nvCxnSpPr>
        <p:spPr>
          <a:xfrm>
            <a:off x="1714500" y="323850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visualizar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al icono de cantidad de COMMITS</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p:cNvPicPr>
            <a:picLocks noChangeAspect="1" noChangeArrowheads="1"/>
          </p:cNvPicPr>
          <p:nvPr/>
        </p:nvPicPr>
        <p:blipFill>
          <a:blip r:embed="rId4"/>
          <a:srcRect t="4427" r="2928" b="19271"/>
          <a:stretch>
            <a:fillRect/>
          </a:stretch>
        </p:blipFill>
        <p:spPr bwMode="auto">
          <a:xfrm>
            <a:off x="1276350" y="1981200"/>
            <a:ext cx="6229350" cy="2752940"/>
          </a:xfrm>
          <a:prstGeom prst="rect">
            <a:avLst/>
          </a:prstGeom>
          <a:noFill/>
          <a:ln w="9525">
            <a:noFill/>
            <a:miter lim="800000"/>
            <a:headEnd/>
            <a:tailEnd/>
          </a:ln>
          <a:effectLst/>
        </p:spPr>
      </p:pic>
      <p:cxnSp>
        <p:nvCxnSpPr>
          <p:cNvPr id="8" name="7 Conector recto de flecha"/>
          <p:cNvCxnSpPr/>
          <p:nvPr/>
        </p:nvCxnSpPr>
        <p:spPr>
          <a:xfrm rot="10800000">
            <a:off x="5656656" y="3506618"/>
            <a:ext cx="2344344" cy="100823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ACTUAL</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-Entendimiento de los datos</a:t>
            </a:r>
          </a:p>
          <a:p>
            <a:pPr marL="146050" lvl="0" indent="0">
              <a:buSzPts val="1300"/>
            </a:pPr>
            <a:r>
              <a:rPr lang="es-ES" dirty="0"/>
              <a:t> -Extracción de datos</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960178" y="452645"/>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 CRISP DM</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1972511" y="43554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174871" y="280386"/>
            <a:ext cx="1608094" cy="904553"/>
          </a:xfrm>
          <a:prstGeom prst="rect">
            <a:avLst/>
          </a:prstGeom>
          <a:noFill/>
        </p:spPr>
      </p:pic>
      <p:sp>
        <p:nvSpPr>
          <p:cNvPr id="7" name="Google Shape;136;p27"/>
          <p:cNvSpPr txBox="1">
            <a:spLocks/>
          </p:cNvSpPr>
          <p:nvPr/>
        </p:nvSpPr>
        <p:spPr>
          <a:xfrm>
            <a:off x="283779" y="499312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8" name="Picture 4">
            <a:extLst>
              <a:ext uri="{FF2B5EF4-FFF2-40B4-BE49-F238E27FC236}">
                <a16:creationId xmlns:a16="http://schemas.microsoft.com/office/drawing/2014/main" id="{C6907A6B-5948-3048-4E59-27D9DD90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6639"/>
            <a:ext cx="9144000" cy="3546475"/>
          </a:xfrm>
          <a:prstGeom prst="rect">
            <a:avLst/>
          </a:prstGeom>
          <a:solidFill>
            <a:schemeClr val="bg1">
              <a:lumMod val="40000"/>
              <a:lumOff val="60000"/>
            </a:schemeClr>
          </a:solidFill>
        </p:spPr>
      </p:pic>
    </p:spTree>
    <p:extLst>
      <p:ext uri="{BB962C8B-B14F-4D97-AF65-F5344CB8AC3E}">
        <p14:creationId xmlns:p14="http://schemas.microsoft.com/office/powerpoint/2010/main" val="3137734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A5202E27-2E54-C558-54B3-A951604F7184}"/>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3B5D5A76-C02A-8FF6-DBAE-F857AE1B924C}"/>
              </a:ext>
            </a:extLst>
          </p:cNvPr>
          <p:cNvSpPr txBox="1">
            <a:spLocks/>
          </p:cNvSpPr>
          <p:nvPr/>
        </p:nvSpPr>
        <p:spPr>
          <a:xfrm>
            <a:off x="353155" y="304668"/>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Entendimiento del negocio y</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Entendimiento de</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los datos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6894E290-CB16-D44C-992F-F431E0EAD354}"/>
              </a:ext>
            </a:extLst>
          </p:cNvPr>
          <p:cNvCxnSpPr>
            <a:cxnSpLocks/>
          </p:cNvCxnSpPr>
          <p:nvPr/>
        </p:nvCxnSpPr>
        <p:spPr>
          <a:xfrm>
            <a:off x="373702" y="457200"/>
            <a:ext cx="0" cy="1113692"/>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a:extLst>
              <a:ext uri="{FF2B5EF4-FFF2-40B4-BE49-F238E27FC236}">
                <a16:creationId xmlns:a16="http://schemas.microsoft.com/office/drawing/2014/main" id="{BE7B670D-E120-A1D6-6BEA-542B36916765}"/>
              </a:ext>
            </a:extLst>
          </p:cNvPr>
          <p:cNvSpPr txBox="1"/>
          <p:nvPr/>
        </p:nvSpPr>
        <p:spPr>
          <a:xfrm>
            <a:off x="127516" y="1597969"/>
            <a:ext cx="2712067" cy="77604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Airbnb?</a:t>
            </a:r>
          </a:p>
          <a:p>
            <a:pPr algn="just"/>
            <a:r>
              <a:rPr lang="es-ES" sz="1600" dirty="0">
                <a:solidFill>
                  <a:schemeClr val="accent4"/>
                </a:solidFill>
                <a:latin typeface="Fira Sans Condensed Light" panose="020B0604020202020204" charset="0"/>
                <a:cs typeface="Times New Roman" panose="02020603050405020304" pitchFamily="18" charset="0"/>
              </a:rPr>
              <a:t>Airbnb comenzó en 2008, cuando dos diseñadores que tenían espacio libre en casa recibieron a tres viajeros que buscaban un lugar donde hospedarse. En la actualidad, millones de anfitriones y huéspedes han creado cuentas gratuitas en Airbnb para disfrutar su visión compartida del mundo.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6" name="Picture 2" descr="Ventajas y desventajas de Airbnb - Entorno Turístico">
            <a:extLst>
              <a:ext uri="{FF2B5EF4-FFF2-40B4-BE49-F238E27FC236}">
                <a16:creationId xmlns:a16="http://schemas.microsoft.com/office/drawing/2014/main" id="{4CC6346A-DD6E-9913-E540-05C8EFE55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374" y="1650023"/>
            <a:ext cx="6210626" cy="34934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Learning Gate | Tec de Monterrey">
            <a:extLst>
              <a:ext uri="{FF2B5EF4-FFF2-40B4-BE49-F238E27FC236}">
                <a16:creationId xmlns:a16="http://schemas.microsoft.com/office/drawing/2014/main" id="{FA9E8A50-99FC-67C4-3282-E00722ADA82A}"/>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3294957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6E2AE3D-CF01-5942-63EA-802C5F548390}"/>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0222CBB-78F9-A426-4B2A-89D607F63FF0}"/>
              </a:ext>
            </a:extLst>
          </p:cNvPr>
          <p:cNvSpPr txBox="1">
            <a:spLocks/>
          </p:cNvSpPr>
          <p:nvPr/>
        </p:nvSpPr>
        <p:spPr>
          <a:xfrm>
            <a:off x="373702" y="396090"/>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Entendimiento del negocio y</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Entendimiento de</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los datos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2E383FB-61AA-34BF-5021-15EFEB72E743}"/>
              </a:ext>
            </a:extLst>
          </p:cNvPr>
          <p:cNvCxnSpPr>
            <a:cxnSpLocks/>
          </p:cNvCxnSpPr>
          <p:nvPr/>
        </p:nvCxnSpPr>
        <p:spPr>
          <a:xfrm>
            <a:off x="373703" y="591018"/>
            <a:ext cx="0" cy="1093885"/>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a:extLst>
              <a:ext uri="{FF2B5EF4-FFF2-40B4-BE49-F238E27FC236}">
                <a16:creationId xmlns:a16="http://schemas.microsoft.com/office/drawing/2014/main" id="{39A05BE7-B27C-571F-B1B6-591093AF933F}"/>
              </a:ext>
            </a:extLst>
          </p:cNvPr>
          <p:cNvSpPr txBox="1"/>
          <p:nvPr/>
        </p:nvSpPr>
        <p:spPr>
          <a:xfrm>
            <a:off x="150222" y="1747657"/>
            <a:ext cx="4750017" cy="77604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Airbnb?</a:t>
            </a:r>
          </a:p>
          <a:p>
            <a:pPr algn="just"/>
            <a:r>
              <a:rPr lang="es-ES" sz="1600" b="1" dirty="0">
                <a:solidFill>
                  <a:schemeClr val="accent4"/>
                </a:solidFill>
                <a:latin typeface="Fira Sans Condensed Light" panose="020B0604020202020204" charset="0"/>
                <a:cs typeface="Times New Roman" panose="02020603050405020304" pitchFamily="18" charset="0"/>
              </a:rPr>
              <a:t>Airbnb</a:t>
            </a:r>
            <a:r>
              <a:rPr lang="es-ES" sz="1600" dirty="0">
                <a:solidFill>
                  <a:schemeClr val="accent4"/>
                </a:solidFill>
                <a:latin typeface="Fira Sans Condensed Light" panose="020B0604020202020204" charset="0"/>
                <a:cs typeface="Times New Roman" panose="02020603050405020304" pitchFamily="18" charset="0"/>
              </a:rPr>
              <a:t> es una compañía que ofrece una plataforma digital dedicada a la oferta de alojamientos a particulares y turísticos (</a:t>
            </a:r>
            <a:r>
              <a:rPr lang="es-ES" sz="1600" b="1" dirty="0">
                <a:solidFill>
                  <a:schemeClr val="accent4"/>
                </a:solidFill>
                <a:latin typeface="Fira Sans Condensed Light" panose="020B0604020202020204" charset="0"/>
                <a:cs typeface="Times New Roman" panose="02020603050405020304" pitchFamily="18" charset="0"/>
              </a:rPr>
              <a:t>alquiler vacacional) </a:t>
            </a:r>
            <a:r>
              <a:rPr lang="es-ES" sz="1600" dirty="0">
                <a:solidFill>
                  <a:schemeClr val="accent4"/>
                </a:solidFill>
                <a:latin typeface="Fira Sans Condensed Light" panose="020B0604020202020204" charset="0"/>
                <a:cs typeface="Times New Roman" panose="02020603050405020304" pitchFamily="18" charset="0"/>
              </a:rPr>
              <a:t>mediante la cual los anfitriones pueden publicitar y contratar el arriendo de sus propiedades con sus huéspedes; anfitriones y huéspedes pueden valorarse mutuamente, como referencia para futuros usuarios. El nombre es un acrónimo de </a:t>
            </a:r>
            <a:r>
              <a:rPr lang="es-ES" sz="1600" dirty="0" err="1">
                <a:solidFill>
                  <a:schemeClr val="accent4"/>
                </a:solidFill>
                <a:latin typeface="Fira Sans Condensed Light" panose="020B0604020202020204" charset="0"/>
                <a:cs typeface="Times New Roman" panose="02020603050405020304" pitchFamily="18" charset="0"/>
              </a:rPr>
              <a:t>airbed</a:t>
            </a:r>
            <a:r>
              <a:rPr lang="es-ES" sz="1600" dirty="0">
                <a:solidFill>
                  <a:schemeClr val="accent4"/>
                </a:solidFill>
                <a:latin typeface="Fira Sans Condensed Light" panose="020B0604020202020204" charset="0"/>
                <a:cs typeface="Times New Roman" panose="02020603050405020304" pitchFamily="18" charset="0"/>
              </a:rPr>
              <a:t> and </a:t>
            </a:r>
            <a:r>
              <a:rPr lang="es-ES" sz="1600" dirty="0" err="1">
                <a:solidFill>
                  <a:schemeClr val="accent4"/>
                </a:solidFill>
                <a:latin typeface="Fira Sans Condensed Light" panose="020B0604020202020204" charset="0"/>
                <a:cs typeface="Times New Roman" panose="02020603050405020304" pitchFamily="18" charset="0"/>
              </a:rPr>
              <a:t>breakfast</a:t>
            </a:r>
            <a:r>
              <a:rPr lang="es-ES" sz="1600" dirty="0">
                <a:solidFill>
                  <a:schemeClr val="accent4"/>
                </a:solidFill>
                <a:latin typeface="Fira Sans Condensed Light" panose="020B0604020202020204" charset="0"/>
                <a:cs typeface="Times New Roman" panose="02020603050405020304" pitchFamily="18" charset="0"/>
              </a:rPr>
              <a:t>. Airbnb tiene una oferta de unas </a:t>
            </a:r>
            <a:r>
              <a:rPr lang="es-ES" sz="1600" b="1" dirty="0">
                <a:solidFill>
                  <a:schemeClr val="accent4"/>
                </a:solidFill>
                <a:latin typeface="Fira Sans Condensed Light" panose="020B0604020202020204" charset="0"/>
                <a:cs typeface="Times New Roman" panose="02020603050405020304" pitchFamily="18" charset="0"/>
              </a:rPr>
              <a:t>2 000 000 propiedades </a:t>
            </a:r>
            <a:r>
              <a:rPr lang="es-ES" sz="1600" dirty="0">
                <a:solidFill>
                  <a:schemeClr val="accent4"/>
                </a:solidFill>
                <a:latin typeface="Fira Sans Condensed Light" panose="020B0604020202020204" charset="0"/>
                <a:cs typeface="Times New Roman" panose="02020603050405020304" pitchFamily="18" charset="0"/>
              </a:rPr>
              <a:t>en </a:t>
            </a:r>
            <a:r>
              <a:rPr lang="es-ES" sz="1600" b="1" dirty="0">
                <a:solidFill>
                  <a:schemeClr val="accent4"/>
                </a:solidFill>
                <a:latin typeface="Fira Sans Condensed Light" panose="020B0604020202020204" charset="0"/>
                <a:cs typeface="Times New Roman" panose="02020603050405020304" pitchFamily="18" charset="0"/>
              </a:rPr>
              <a:t>192 países y 33000 ciudades</a:t>
            </a:r>
            <a:r>
              <a:rPr lang="es-ES" sz="1600" dirty="0">
                <a:solidFill>
                  <a:schemeClr val="accent4"/>
                </a:solidFill>
                <a:latin typeface="Fira Sans Condensed Light" panose="020B0604020202020204" charset="0"/>
                <a:cs typeface="Times New Roman" panose="02020603050405020304" pitchFamily="18" charset="0"/>
              </a:rPr>
              <a:t>. Desde su creación en noviembre de 2008 hasta junio de 2012 se realizaron 10 millones de reservas.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descr="Qué es Airbnb y cómo funciona? Aquí te lo explicamos | Digital Trends  Español">
            <a:extLst>
              <a:ext uri="{FF2B5EF4-FFF2-40B4-BE49-F238E27FC236}">
                <a16:creationId xmlns:a16="http://schemas.microsoft.com/office/drawing/2014/main" id="{BE63A53C-82CD-3825-C384-E4E77FEA6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239" y="1926575"/>
            <a:ext cx="4127988" cy="27519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Learning Gate | Tec de Monterrey">
            <a:extLst>
              <a:ext uri="{FF2B5EF4-FFF2-40B4-BE49-F238E27FC236}">
                <a16:creationId xmlns:a16="http://schemas.microsoft.com/office/drawing/2014/main" id="{5C8C0F0C-F731-E5DE-4A5E-124BF9DFD663}"/>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1965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ANTERIOR</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4556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52D102D-4F93-2281-AD1B-84D57A49F65F}"/>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14D65517-B315-20F3-73F7-775E2F157145}"/>
              </a:ext>
            </a:extLst>
          </p:cNvPr>
          <p:cNvSpPr txBox="1">
            <a:spLocks/>
          </p:cNvSpPr>
          <p:nvPr/>
        </p:nvSpPr>
        <p:spPr>
          <a:xfrm>
            <a:off x="373701" y="396090"/>
            <a:ext cx="5206483"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Situación Problema del Cliente </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B1D4B36D-401E-3C30-4D45-EACE98052454}"/>
              </a:ext>
            </a:extLst>
          </p:cNvPr>
          <p:cNvCxnSpPr>
            <a:cxnSpLocks/>
          </p:cNvCxnSpPr>
          <p:nvPr/>
        </p:nvCxnSpPr>
        <p:spPr>
          <a:xfrm>
            <a:off x="373703" y="591018"/>
            <a:ext cx="0" cy="733690"/>
          </a:xfrm>
          <a:prstGeom prst="straightConnector1">
            <a:avLst/>
          </a:prstGeom>
          <a:noFill/>
          <a:ln w="19050" cap="flat" cmpd="sng">
            <a:solidFill>
              <a:srgbClr val="F3F3F3"/>
            </a:solidFill>
            <a:prstDash val="solid"/>
            <a:round/>
            <a:headEnd type="oval" w="med" len="med"/>
            <a:tailEnd type="oval" w="med" len="med"/>
          </a:ln>
        </p:spPr>
      </p:cxnSp>
      <p:pic>
        <p:nvPicPr>
          <p:cNvPr id="3074" name="Picture 2" descr="Qué es un Airbnb y cómo funciona?">
            <a:extLst>
              <a:ext uri="{FF2B5EF4-FFF2-40B4-BE49-F238E27FC236}">
                <a16:creationId xmlns:a16="http://schemas.microsoft.com/office/drawing/2014/main" id="{3BAA6F2B-463E-CF31-7295-9214B1F3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92" y="2029070"/>
            <a:ext cx="4431323" cy="295421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3;p42">
            <a:extLst>
              <a:ext uri="{FF2B5EF4-FFF2-40B4-BE49-F238E27FC236}">
                <a16:creationId xmlns:a16="http://schemas.microsoft.com/office/drawing/2014/main" id="{3C3535B6-139D-089A-B410-42BDA5585ADB}"/>
              </a:ext>
            </a:extLst>
          </p:cNvPr>
          <p:cNvSpPr txBox="1"/>
          <p:nvPr/>
        </p:nvSpPr>
        <p:spPr>
          <a:xfrm>
            <a:off x="352573" y="1456369"/>
            <a:ext cx="8662473" cy="572701"/>
          </a:xfrm>
          <a:prstGeom prst="rect">
            <a:avLst/>
          </a:prstGeom>
          <a:noFill/>
          <a:ln>
            <a:noFill/>
          </a:ln>
        </p:spPr>
        <p:txBody>
          <a:bodyPr spcFirstLastPara="1" wrap="square" lIns="91425" tIns="182875" rIns="91425" bIns="0" anchor="t" anchorCtr="0">
            <a:noAutofit/>
          </a:bodyPr>
          <a:lstStyle/>
          <a:p>
            <a:pPr algn="just"/>
            <a:r>
              <a:rPr lang="en-US" sz="2300" b="1" dirty="0" err="1">
                <a:solidFill>
                  <a:schemeClr val="tx2"/>
                </a:solidFill>
                <a:latin typeface="Fira Sans Condensed Light" panose="020B0604020202020204" charset="0"/>
                <a:cs typeface="Times New Roman" panose="02020603050405020304" pitchFamily="18" charset="0"/>
              </a:rPr>
              <a:t>Ingresar</a:t>
            </a:r>
            <a:r>
              <a:rPr lang="en-US" sz="2300" b="1" dirty="0">
                <a:solidFill>
                  <a:schemeClr val="tx2"/>
                </a:solidFill>
                <a:latin typeface="Fira Sans Condensed Light" panose="020B0604020202020204" charset="0"/>
                <a:cs typeface="Times New Roman" panose="02020603050405020304" pitchFamily="18" charset="0"/>
              </a:rPr>
              <a:t> a: </a:t>
            </a:r>
            <a:r>
              <a:rPr lang="en-US" sz="2300" b="1" dirty="0">
                <a:solidFill>
                  <a:srgbClr val="FFFF00"/>
                </a:solidFill>
                <a:latin typeface="Fira Sans Condensed Light" panose="020B0604020202020204" charset="0"/>
                <a:cs typeface="Times New Roman" panose="02020603050405020304" pitchFamily="18" charset="0"/>
              </a:rPr>
              <a:t>https://insideairbnb.com/get-the-data/</a:t>
            </a:r>
            <a:endParaRPr lang="en-US" sz="23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3" name="Picture 4" descr="The Learning Gate | Tec de Monterrey">
            <a:extLst>
              <a:ext uri="{FF2B5EF4-FFF2-40B4-BE49-F238E27FC236}">
                <a16:creationId xmlns:a16="http://schemas.microsoft.com/office/drawing/2014/main" id="{FCB039C4-F2BE-2BA4-672E-2C25A50F13B7}"/>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144694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3126370-FE3A-15B7-AC41-8BDD0EE7A31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93B1ADB-BF3A-0C5A-9026-8CA1F5F807ED}"/>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Entendimiento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E4CCB87-49C5-6E48-F38C-7F189DA208A3}"/>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D1A1B827-5CCF-A8E5-4B9C-4168963C5B15}"/>
              </a:ext>
            </a:extLst>
          </p:cNvPr>
          <p:cNvSpPr txBox="1"/>
          <p:nvPr/>
        </p:nvSpPr>
        <p:spPr>
          <a:xfrm>
            <a:off x="378522" y="1253244"/>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Entendimiento</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los</a:t>
            </a:r>
            <a:r>
              <a:rPr lang="en-US" sz="1600" b="1" dirty="0">
                <a:solidFill>
                  <a:schemeClr val="tx2"/>
                </a:solidFill>
                <a:latin typeface="Fira Sans Condensed Light" panose="020B0604020202020204" charset="0"/>
                <a:cs typeface="Times New Roman" panose="02020603050405020304" pitchFamily="18" charset="0"/>
              </a:rPr>
              <a:t>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Ingresar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base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datos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correspondiente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Archivo “listings.csv.gz”</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3.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Seleccionar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50 variables que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consideres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más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importantes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para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análisis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priorizando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tipos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de variables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numéricas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y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categóricas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tx2"/>
                </a:solidFill>
                <a:latin typeface="Fira Sans Condensed Light" panose="020B0604020202020204" charset="0"/>
                <a:cs typeface="Times New Roman" panose="02020603050405020304" pitchFamily="18" charset="0"/>
              </a:rPr>
              <a:t>Justificar</a:t>
            </a:r>
            <a:r>
              <a:rPr lang="en-US" sz="1600" b="1" dirty="0">
                <a:solidFill>
                  <a:schemeClr val="tx2"/>
                </a:solidFill>
                <a:latin typeface="Fira Sans Condensed Light" panose="020B0604020202020204" charset="0"/>
                <a:cs typeface="Times New Roman" panose="02020603050405020304" pitchFamily="18" charset="0"/>
              </a:rPr>
              <a:t> la </a:t>
            </a:r>
            <a:r>
              <a:rPr lang="en-US" sz="1600" b="1" dirty="0" err="1">
                <a:solidFill>
                  <a:schemeClr val="tx2"/>
                </a:solidFill>
                <a:latin typeface="Fira Sans Condensed Light" panose="020B0604020202020204" charset="0"/>
                <a:cs typeface="Times New Roman" panose="02020603050405020304" pitchFamily="18" charset="0"/>
              </a:rPr>
              <a:t>selección</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cada</a:t>
            </a:r>
            <a:r>
              <a:rPr lang="en-US" sz="1600" b="1" dirty="0">
                <a:solidFill>
                  <a:schemeClr val="tx2"/>
                </a:solidFill>
                <a:latin typeface="Fira Sans Condensed Light" panose="020B0604020202020204" charset="0"/>
                <a:cs typeface="Times New Roman" panose="02020603050405020304" pitchFamily="18" charset="0"/>
              </a:rPr>
              <a:t> variable)</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4.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Realizar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la traducción a español y la descripción de cada una de las variables de la base de datos con ayuda del </a:t>
            </a:r>
            <a:r>
              <a:rPr lang="es-ES" sz="1600" b="1" dirty="0">
                <a:solidFill>
                  <a:schemeClr val="tx2"/>
                </a:solidFill>
                <a:latin typeface="Fira Sans Condensed Light" panose="020B0604020202020204" charset="0"/>
                <a:cs typeface="Times New Roman" panose="02020603050405020304" pitchFamily="18" charset="0"/>
              </a:rPr>
              <a:t>“Data </a:t>
            </a:r>
            <a:r>
              <a:rPr lang="es-ES" sz="1600" b="1" dirty="0" err="1">
                <a:solidFill>
                  <a:schemeClr val="tx2"/>
                </a:solidFill>
                <a:latin typeface="Fira Sans Condensed Light" panose="020B0604020202020204" charset="0"/>
                <a:cs typeface="Times New Roman" panose="02020603050405020304" pitchFamily="18" charset="0"/>
              </a:rPr>
              <a:t>Dictionary</a:t>
            </a:r>
            <a:r>
              <a:rPr lang="es-ES" sz="1600" b="1" dirty="0">
                <a:solidFill>
                  <a:schemeClr val="tx2"/>
                </a:solidFill>
                <a:latin typeface="Fira Sans Condensed Light" panose="020B0604020202020204" charset="0"/>
                <a:cs typeface="Times New Roman" panose="02020603050405020304" pitchFamily="18" charset="0"/>
              </a:rPr>
              <a:t>”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proporcionado por la compañía Airbnb.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Generar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reporte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formato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Ciudad_Pais.pdf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ciudad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Este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debe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incluir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la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descripción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del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punto 3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la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selección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justificación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las variables del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punto 4</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9DBD206E-5D7A-57DC-8D03-C2C705ECC1E4}"/>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8A1F9184-89D0-2E59-9C37-F032C026EF3C}"/>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2928779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94A7997-2F1E-1407-C93D-0E7AD6C207F1}"/>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EEC20BC-1FB1-B3AB-D35F-478F88B97A83}"/>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Entendimiento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7B71352-2E90-0B88-6225-871F9A82C172}"/>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E407D344-2ED7-A7CF-4006-934741FBBA51}"/>
              </a:ext>
            </a:extLst>
          </p:cNvPr>
          <p:cNvSpPr txBox="1"/>
          <p:nvPr/>
        </p:nvSpPr>
        <p:spPr>
          <a:xfrm>
            <a:off x="378522" y="1323582"/>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Generar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CSV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las 50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columnas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tu</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Ciudad_Pais</a:t>
            </a:r>
            <a:r>
              <a:rPr lang="en-US" sz="1600" b="1"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seleccionado</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agreagarlo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7. Subir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en</a:t>
            </a:r>
            <a:r>
              <a:rPr lang="en-US" sz="1600" dirty="0">
                <a:solidFill>
                  <a:schemeClr val="tx2"/>
                </a:solidFill>
                <a:latin typeface="Fira Sans Condensed Light" panose="020B0604020202020204" charset="0"/>
                <a:cs typeface="Times New Roman" panose="02020603050405020304" pitchFamily="18" charset="0"/>
              </a:rPr>
              <a:t>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CA88E2DA-717D-B153-7EBD-911940F0793C}"/>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22AC187D-3C46-0FA2-347E-56D4D38F5E5D}"/>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4027787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1026" name="Picture 2" descr="Filtrar datos—ArcGIS Insights | Documentación">
            <a:extLst>
              <a:ext uri="{FF2B5EF4-FFF2-40B4-BE49-F238E27FC236}">
                <a16:creationId xmlns:a16="http://schemas.microsoft.com/office/drawing/2014/main" id="{EBC3BAFE-71F7-6DE9-DB49-A91BDF4A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41" y="2770696"/>
            <a:ext cx="2876550" cy="2295525"/>
          </a:xfrm>
          <a:prstGeom prst="rect">
            <a:avLst/>
          </a:prstGeom>
          <a:noFill/>
          <a:extLst>
            <a:ext uri="{909E8E84-426E-40DD-AFC4-6F175D3DCCD1}">
              <a14:hiddenFill xmlns:a14="http://schemas.microsoft.com/office/drawing/2010/main">
                <a:solidFill>
                  <a:srgbClr val="FFFFFF"/>
                </a:solidFill>
              </a14:hiddenFill>
            </a:ext>
          </a:extLst>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FILTROS DE DATOS</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Al consultar un conjunto de datos, como usuario de un portal de datos abiertos, posiblemente busque unos datos concretos acerca del conjunto de datos. Para encontrar esos datos específicos más fácilmente, en lugar de desplazarse por decenas o centenares de registros, dispone de varias opciones de filtro.</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7 Conector recto de flecha"/>
          <p:cNvCxnSpPr>
            <a:cxnSpLocks/>
          </p:cNvCxnSpPr>
          <p:nvPr/>
        </p:nvCxnSpPr>
        <p:spPr>
          <a:xfrm>
            <a:off x="2444486" y="4074366"/>
            <a:ext cx="1453662" cy="48362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47B43D3C-C886-D2BF-4BE5-A00114CCC9CC}"/>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FILTROS DE DATOS</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Al consultar un conjunto de datos, como usuario de un portal de datos abiertos, posiblemente busque unos datos concretos acerca del conjunto de datos. Para encontrar esos datos específicos más fácilmente, en lugar de desplazarse por decenas o centenares de registros, dispone de varias opciones de filtro.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Dataset filters">
            <a:extLst>
              <a:ext uri="{FF2B5EF4-FFF2-40B4-BE49-F238E27FC236}">
                <a16:creationId xmlns:a16="http://schemas.microsoft.com/office/drawing/2014/main" id="{C28334A7-4213-BBD8-7767-4CA3CEB8C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2" b="57248"/>
          <a:stretch/>
        </p:blipFill>
        <p:spPr bwMode="auto">
          <a:xfrm>
            <a:off x="393701" y="3045207"/>
            <a:ext cx="2293937" cy="13959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set filters">
            <a:extLst>
              <a:ext uri="{FF2B5EF4-FFF2-40B4-BE49-F238E27FC236}">
                <a16:creationId xmlns:a16="http://schemas.microsoft.com/office/drawing/2014/main" id="{76106C82-538F-D931-184B-EB99135684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4" t="44078" r="2112" b="23533"/>
          <a:stretch/>
        </p:blipFill>
        <p:spPr bwMode="auto">
          <a:xfrm>
            <a:off x="3406127" y="2944536"/>
            <a:ext cx="2211905" cy="1665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ataset filters">
            <a:extLst>
              <a:ext uri="{FF2B5EF4-FFF2-40B4-BE49-F238E27FC236}">
                <a16:creationId xmlns:a16="http://schemas.microsoft.com/office/drawing/2014/main" id="{14AA7B78-6B57-55CC-42DC-D7BDB459B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 t="76389" r="3798" b="678"/>
          <a:stretch/>
        </p:blipFill>
        <p:spPr bwMode="auto">
          <a:xfrm>
            <a:off x="6336522" y="3153403"/>
            <a:ext cx="2211905" cy="11795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Learning Gate | Tec de Monterrey">
            <a:extLst>
              <a:ext uri="{FF2B5EF4-FFF2-40B4-BE49-F238E27FC236}">
                <a16:creationId xmlns:a16="http://schemas.microsoft.com/office/drawing/2014/main" id="{5D211701-7A0E-2907-CB31-3EB364D32904}"/>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290361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un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Datos de Facturación</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tx2"/>
                </a:solidFill>
                <a:latin typeface="Fira Sans Condensed Light" panose="020B0604020202020204" charset="0"/>
                <a:cs typeface="Times New Roman" panose="02020603050405020304" pitchFamily="18" charset="0"/>
              </a:rPr>
              <a:t>1-CVE_CLPV      (valores: 1000 a 2000)</a:t>
            </a:r>
          </a:p>
          <a:p>
            <a:pPr algn="just"/>
            <a:r>
              <a:rPr lang="es-ES" sz="1600" b="1" dirty="0">
                <a:solidFill>
                  <a:schemeClr val="tx2"/>
                </a:solidFill>
                <a:latin typeface="Fira Sans Condensed Light" panose="020B0604020202020204" charset="0"/>
                <a:cs typeface="Times New Roman" panose="02020603050405020304" pitchFamily="18" charset="0"/>
              </a:rPr>
              <a:t>2-CVE_VEND     (Todas las claves excepto “5” y “4”)</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3-FECHA_ENT   (Fechas de “28/02/2022”)</a:t>
            </a:r>
          </a:p>
          <a:p>
            <a:pPr algn="just"/>
            <a:r>
              <a:rPr lang="es-ES" sz="1600" b="1" dirty="0">
                <a:solidFill>
                  <a:schemeClr val="tx2"/>
                </a:solidFill>
                <a:latin typeface="Fira Sans Condensed Light" panose="020B0604020202020204" charset="0"/>
                <a:cs typeface="Times New Roman" panose="02020603050405020304" pitchFamily="18" charset="0"/>
              </a:rPr>
              <a:t>4-CAN_TOT       (Cantidades menores a 5951.7)   o  STATUS (“E”)</a:t>
            </a:r>
          </a:p>
          <a:p>
            <a:pPr algn="just"/>
            <a:r>
              <a:rPr lang="es-ES" sz="1600" b="1" dirty="0">
                <a:solidFill>
                  <a:schemeClr val="tx2"/>
                </a:solidFill>
                <a:latin typeface="Fira Sans Condensed Light" panose="020B0604020202020204" charset="0"/>
                <a:cs typeface="Times New Roman" panose="02020603050405020304" pitchFamily="18" charset="0"/>
              </a:rPr>
              <a:t>5-Solo las columnas: CVE_DOC, FECHA_ENT, FECHA_VEN y CAN_TOT</a:t>
            </a:r>
          </a:p>
          <a:p>
            <a:pPr algn="just"/>
            <a:r>
              <a:rPr lang="es-ES" sz="1600" b="1" dirty="0">
                <a:solidFill>
                  <a:schemeClr val="tx2"/>
                </a:solidFill>
                <a:latin typeface="Fira Sans Condensed Light" panose="020B0604020202020204" charset="0"/>
                <a:cs typeface="Times New Roman" panose="02020603050405020304" pitchFamily="18" charset="0"/>
              </a:rPr>
              <a:t>6-Solo las filas de 7001-7099</a:t>
            </a:r>
          </a:p>
          <a:p>
            <a:pPr algn="just"/>
            <a:r>
              <a:rPr lang="es-ES" sz="1600" b="1" dirty="0">
                <a:solidFill>
                  <a:schemeClr val="tx2"/>
                </a:solidFill>
                <a:latin typeface="Fira Sans Condensed Light" panose="020B0604020202020204" charset="0"/>
                <a:cs typeface="Times New Roman" panose="02020603050405020304" pitchFamily="18" charset="0"/>
              </a:rPr>
              <a:t>7-Index= CVE_VEND (valores: 1, 2)  (columna: FECHAELAB)</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86334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lang="en-US" sz="3000" b="1" dirty="0">
                <a:solidFill>
                  <a:srgbClr val="F3F3F3"/>
                </a:solidFill>
                <a:latin typeface="Rajdhani"/>
                <a:ea typeface="Rajdhani"/>
                <a:cs typeface="Rajdhani"/>
                <a:sym typeface="Rajdhani"/>
              </a:rPr>
              <a:t>2.1</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18726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3126370-FE3A-15B7-AC41-8BDD0EE7A31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93B1ADB-BF3A-0C5A-9026-8CA1F5F807ED}"/>
              </a:ext>
            </a:extLst>
          </p:cNvPr>
          <p:cNvSpPr txBox="1">
            <a:spLocks/>
          </p:cNvSpPr>
          <p:nvPr/>
        </p:nvSpPr>
        <p:spPr>
          <a:xfrm>
            <a:off x="378522" y="76783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E4CCB87-49C5-6E48-F38C-7F189DA208A3}"/>
              </a:ext>
            </a:extLst>
          </p:cNvPr>
          <p:cNvCxnSpPr/>
          <p:nvPr/>
        </p:nvCxnSpPr>
        <p:spPr>
          <a:xfrm rot="5400000">
            <a:off x="203203" y="104300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D1A1B827-5CCF-A8E5-4B9C-4168963C5B15}"/>
              </a:ext>
            </a:extLst>
          </p:cNvPr>
          <p:cNvSpPr txBox="1"/>
          <p:nvPr/>
        </p:nvSpPr>
        <p:spPr>
          <a:xfrm>
            <a:off x="378522" y="1168498"/>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Utilizar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creado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una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carpeta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dentro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tx2"/>
                </a:solidFill>
                <a:latin typeface="Fira Sans Condensed Light" panose="020B0604020202020204" charset="0"/>
                <a:cs typeface="Times New Roman" panose="02020603050405020304" pitchFamily="18" charset="0"/>
              </a:rPr>
              <a:t>Actividad</a:t>
            </a:r>
            <a:r>
              <a:rPr lang="en-US" sz="1600" b="1" dirty="0">
                <a:solidFill>
                  <a:schemeClr val="tx2"/>
                </a:solidFill>
                <a:latin typeface="Fira Sans Condensed Light" panose="020B0604020202020204" charset="0"/>
                <a:cs typeface="Times New Roman" panose="02020603050405020304" pitchFamily="18" charset="0"/>
              </a:rPr>
              <a:t> 2.2”</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Ingresar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base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correspondiente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Archivo “pais.csv”</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a:t>
            </a:r>
            <a:r>
              <a:rPr lang="es-ES" sz="1600" b="1" dirty="0">
                <a:solidFill>
                  <a:schemeClr val="tx2"/>
                </a:solidFill>
                <a:latin typeface="Fira Sans Condensed Light" panose="020B0604020202020204" charset="0"/>
                <a:cs typeface="Times New Roman" panose="02020603050405020304" pitchFamily="18" charset="0"/>
              </a:rPr>
              <a:t>Los registros de 5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host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name</a:t>
            </a:r>
            <a:r>
              <a:rPr lang="es-ES" sz="1600" b="1" dirty="0">
                <a:solidFill>
                  <a:schemeClr val="tx2"/>
                </a:solidFill>
                <a:latin typeface="Fira Sans Condensed Light" panose="020B0604020202020204" charset="0"/>
                <a:cs typeface="Times New Roman" panose="02020603050405020304" pitchFamily="18" charset="0"/>
              </a:rPr>
              <a:t>”  diferentes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b) </a:t>
            </a:r>
            <a:r>
              <a:rPr lang="es-ES" sz="1600" b="1" dirty="0">
                <a:solidFill>
                  <a:schemeClr val="tx2"/>
                </a:solidFill>
                <a:latin typeface="Fira Sans Condensed Light" panose="020B0604020202020204" charset="0"/>
                <a:cs typeface="Times New Roman" panose="02020603050405020304" pitchFamily="18" charset="0"/>
              </a:rPr>
              <a:t>Los registros de los host que se hallan unido a Airbnb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despues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del año 2020</a:t>
            </a:r>
            <a:r>
              <a:rPr lang="es-ES" sz="1600" b="1" dirty="0">
                <a:solidFill>
                  <a:schemeClr val="tx2"/>
                </a:solidFill>
                <a:latin typeface="Fira Sans Condensed Light" panose="020B0604020202020204" charset="0"/>
                <a:cs typeface="Times New Roman" panose="02020603050405020304" pitchFamily="18" charset="0"/>
              </a:rPr>
              <a:t>”</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 </a:t>
            </a:r>
            <a:r>
              <a:rPr lang="es-ES" sz="1600" b="1" dirty="0">
                <a:solidFill>
                  <a:schemeClr val="tx2"/>
                </a:solidFill>
                <a:latin typeface="Fira Sans Condensed Light" panose="020B0604020202020204" charset="0"/>
                <a:cs typeface="Times New Roman" panose="02020603050405020304" pitchFamily="18" charset="0"/>
              </a:rPr>
              <a:t>Los registros de los host que responden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más tardar en 1 día</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 </a:t>
            </a:r>
            <a:r>
              <a:rPr lang="es-ES" sz="1600" b="1" dirty="0">
                <a:solidFill>
                  <a:schemeClr val="tx2"/>
                </a:solidFill>
                <a:latin typeface="Fira Sans Condensed Light" panose="020B0604020202020204" charset="0"/>
                <a:cs typeface="Times New Roman" panose="02020603050405020304" pitchFamily="18" charset="0"/>
              </a:rPr>
              <a:t>Los registros de las filas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Múltiplos de 200… (400, 600, 800, etc.)</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 </a:t>
            </a:r>
            <a:r>
              <a:rPr lang="es-ES" sz="1600" b="1" dirty="0">
                <a:solidFill>
                  <a:schemeClr val="tx2"/>
                </a:solidFill>
                <a:latin typeface="Fira Sans Condensed Light" panose="020B0604020202020204" charset="0"/>
                <a:cs typeface="Times New Roman" panose="02020603050405020304" pitchFamily="18" charset="0"/>
              </a:rPr>
              <a:t>Los registros de los tipos de cuarto: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Entire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home”  y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Private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room</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 </a:t>
            </a:r>
            <a:r>
              <a:rPr lang="es-ES" sz="1600" b="1" dirty="0">
                <a:solidFill>
                  <a:schemeClr val="tx2"/>
                </a:solidFill>
                <a:latin typeface="Fira Sans Condensed Light" panose="020B0604020202020204" charset="0"/>
                <a:cs typeface="Times New Roman" panose="02020603050405020304" pitchFamily="18" charset="0"/>
              </a:rPr>
              <a:t>Los registros que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lo mucho cuenten con 4 camas</a:t>
            </a:r>
            <a:r>
              <a:rPr lang="es-ES" sz="1600" b="1" dirty="0">
                <a:solidFill>
                  <a:schemeClr val="tx2"/>
                </a:solidFill>
                <a:latin typeface="Fira Sans Condensed Light" panose="020B0604020202020204" charset="0"/>
                <a:cs typeface="Times New Roman" panose="02020603050405020304" pitchFamily="18" charset="0"/>
              </a:rPr>
              <a:t>” </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g) </a:t>
            </a:r>
            <a:r>
              <a:rPr lang="es-ES" sz="1600" b="1" dirty="0">
                <a:solidFill>
                  <a:schemeClr val="tx2"/>
                </a:solidFill>
                <a:latin typeface="Fira Sans Condensed Light" panose="020B0604020202020204" charset="0"/>
                <a:cs typeface="Times New Roman" panose="02020603050405020304" pitchFamily="18" charset="0"/>
              </a:rPr>
              <a:t>Los registros que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sean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superhost</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 </a:t>
            </a:r>
            <a:r>
              <a:rPr lang="es-ES" sz="1600" b="1" dirty="0">
                <a:solidFill>
                  <a:schemeClr val="tx2"/>
                </a:solidFill>
                <a:latin typeface="Fira Sans Condensed Light" panose="020B0604020202020204" charset="0"/>
                <a:cs typeface="Times New Roman" panose="02020603050405020304" pitchFamily="18" charset="0"/>
              </a:rPr>
              <a:t>Los registros de las columnas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impares</a:t>
            </a:r>
            <a:r>
              <a:rPr lang="es-ES" sz="1600" b="1" dirty="0">
                <a:solidFill>
                  <a:schemeClr val="tx2"/>
                </a:solidFill>
                <a:latin typeface="Fira Sans Condensed Light" panose="020B0604020202020204" charset="0"/>
                <a:cs typeface="Times New Roman" panose="02020603050405020304" pitchFamily="18" charset="0"/>
              </a:rPr>
              <a:t>”</a:t>
            </a:r>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9DBD206E-5D7A-57DC-8D03-C2C705ECC1E4}"/>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8A1F9184-89D0-2E59-9C37-F032C026EF3C}"/>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392563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94A7997-2F1E-1407-C93D-0E7AD6C207F1}"/>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EEC20BC-1FB1-B3AB-D35F-478F88B97A83}"/>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7B71352-2E90-0B88-6225-871F9A82C172}"/>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E407D344-2ED7-A7CF-4006-934741FBBA51}"/>
              </a:ext>
            </a:extLst>
          </p:cNvPr>
          <p:cNvSpPr txBox="1"/>
          <p:nvPr/>
        </p:nvSpPr>
        <p:spPr>
          <a:xfrm>
            <a:off x="378522" y="1323582"/>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código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ya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sea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Visual Studio Code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 </a:t>
            </a:r>
            <a:r>
              <a:rPr lang="en-US" sz="1600" dirty="0">
                <a:solidFill>
                  <a:schemeClr val="tx2"/>
                </a:solidFill>
                <a:latin typeface="Fira Sans Condensed Light" panose="020B0604020202020204" charset="0"/>
                <a:cs typeface="Times New Roman" panose="02020603050405020304" pitchFamily="18" charset="0"/>
              </a:rPr>
              <a:t>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7. Subir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en</a:t>
            </a:r>
            <a:r>
              <a:rPr lang="en-US" sz="1600" dirty="0">
                <a:solidFill>
                  <a:schemeClr val="tx2"/>
                </a:solidFill>
                <a:latin typeface="Fira Sans Condensed Light" panose="020B0604020202020204" charset="0"/>
                <a:cs typeface="Times New Roman" panose="02020603050405020304" pitchFamily="18" charset="0"/>
              </a:rPr>
              <a:t>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CA88E2DA-717D-B153-7EBD-911940F0793C}"/>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22AC187D-3C46-0FA2-347E-56D4D38F5E5D}"/>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30923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dirty="0"/>
              <a:t>https://itesm.zoom.us/my/alfredo.garcia</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43995" y="511261"/>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4024692233"/>
              </p:ext>
            </p:extLst>
          </p:nvPr>
        </p:nvGraphicFramePr>
        <p:xfrm>
          <a:off x="438511" y="1577463"/>
          <a:ext cx="8266978" cy="3200340"/>
        </p:xfrm>
        <a:graphic>
          <a:graphicData uri="http://schemas.openxmlformats.org/drawingml/2006/table">
            <a:tbl>
              <a:tblPr>
                <a:noFill/>
                <a:tableStyleId>{95E397FE-706D-4E7D-AA01-638484C1D090}</a:tableStyleId>
              </a:tblPr>
              <a:tblGrid>
                <a:gridCol w="1533284">
                  <a:extLst>
                    <a:ext uri="{9D8B030D-6E8A-4147-A177-3AD203B41FA5}">
                      <a16:colId xmlns:a16="http://schemas.microsoft.com/office/drawing/2014/main" val="20000"/>
                    </a:ext>
                  </a:extLst>
                </a:gridCol>
                <a:gridCol w="1750505">
                  <a:extLst>
                    <a:ext uri="{9D8B030D-6E8A-4147-A177-3AD203B41FA5}">
                      <a16:colId xmlns:a16="http://schemas.microsoft.com/office/drawing/2014/main" val="20001"/>
                    </a:ext>
                  </a:extLst>
                </a:gridCol>
                <a:gridCol w="1724950">
                  <a:extLst>
                    <a:ext uri="{9D8B030D-6E8A-4147-A177-3AD203B41FA5}">
                      <a16:colId xmlns:a16="http://schemas.microsoft.com/office/drawing/2014/main" val="20002"/>
                    </a:ext>
                  </a:extLst>
                </a:gridCol>
                <a:gridCol w="1712174">
                  <a:extLst>
                    <a:ext uri="{9D8B030D-6E8A-4147-A177-3AD203B41FA5}">
                      <a16:colId xmlns:a16="http://schemas.microsoft.com/office/drawing/2014/main" val="20003"/>
                    </a:ext>
                  </a:extLst>
                </a:gridCol>
                <a:gridCol w="1546065">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n-U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114D7D67-1758-DC0C-35BE-FA96DAB2D667}"/>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5E7F04DB-B0EA-7B3C-24C7-AB1AC9C9DF67}"/>
              </a:ext>
            </a:extLst>
          </p:cNvPr>
          <p:cNvSpPr txBox="1">
            <a:spLocks noGrp="1"/>
          </p:cNvSpPr>
          <p:nvPr>
            <p:ph type="title"/>
          </p:nvPr>
        </p:nvSpPr>
        <p:spPr>
          <a:xfrm>
            <a:off x="2143995" y="511261"/>
            <a:ext cx="359465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CONTENIDOS DE APRENDIZAJE</a:t>
            </a:r>
            <a:endParaRPr dirty="0"/>
          </a:p>
        </p:txBody>
      </p:sp>
      <p:pic>
        <p:nvPicPr>
          <p:cNvPr id="6" name="Picture 4" descr="The Learning Gate | Tec de Monterrey">
            <a:extLst>
              <a:ext uri="{FF2B5EF4-FFF2-40B4-BE49-F238E27FC236}">
                <a16:creationId xmlns:a16="http://schemas.microsoft.com/office/drawing/2014/main" id="{F475D967-D0D2-49AE-A5A7-6235ECF9C53E}"/>
              </a:ext>
            </a:extLst>
          </p:cNvPr>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a:extLst>
              <a:ext uri="{FF2B5EF4-FFF2-40B4-BE49-F238E27FC236}">
                <a16:creationId xmlns:a16="http://schemas.microsoft.com/office/drawing/2014/main" id="{C525E370-8E96-BA14-6401-7F7EACF99C2A}"/>
              </a:ext>
            </a:extLst>
          </p:cNvPr>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a:extLst>
              <a:ext uri="{FF2B5EF4-FFF2-40B4-BE49-F238E27FC236}">
                <a16:creationId xmlns:a16="http://schemas.microsoft.com/office/drawing/2014/main" id="{87D03635-BA78-82E7-2CF5-96B0D99D69C9}"/>
              </a:ext>
            </a:extLst>
          </p:cNvPr>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776B98F5-D8BD-974C-A573-56808A4BF65D}"/>
              </a:ext>
            </a:extLst>
          </p:cNvPr>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767DBE4E-CC40-9985-9BED-FA5487314EB1}"/>
              </a:ext>
            </a:extLst>
          </p:cNvPr>
          <p:cNvPicPr>
            <a:picLocks noChangeAspect="1"/>
          </p:cNvPicPr>
          <p:nvPr/>
        </p:nvPicPr>
        <p:blipFill>
          <a:blip r:embed="rId5"/>
          <a:stretch>
            <a:fillRect/>
          </a:stretch>
        </p:blipFill>
        <p:spPr>
          <a:xfrm>
            <a:off x="1498134" y="1526730"/>
            <a:ext cx="5848598" cy="3363282"/>
          </a:xfrm>
          <a:prstGeom prst="rect">
            <a:avLst/>
          </a:prstGeom>
        </p:spPr>
      </p:pic>
    </p:spTree>
    <p:extLst>
      <p:ext uri="{BB962C8B-B14F-4D97-AF65-F5344CB8AC3E}">
        <p14:creationId xmlns:p14="http://schemas.microsoft.com/office/powerpoint/2010/main" val="125809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305" y="-4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17657</TotalTime>
  <Words>2583</Words>
  <Application>Microsoft Office PowerPoint</Application>
  <PresentationFormat>Presentación en pantalla (16:9)</PresentationFormat>
  <Paragraphs>437</Paragraphs>
  <Slides>49</Slides>
  <Notes>49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Advent Pro Light</vt:lpstr>
      <vt:lpstr>Rajdhani</vt:lpstr>
      <vt:lpstr>Arial</vt:lpstr>
      <vt:lpstr>Fira Sans Condensed Light</vt:lpstr>
      <vt:lpstr>Anton</vt:lpstr>
      <vt:lpstr>Ai Tech Agency by Slidesgo</vt:lpstr>
      <vt:lpstr>Presentación de PowerPoint</vt:lpstr>
      <vt:lpstr>Bienvenida</vt:lpstr>
      <vt:lpstr>Presentación de PowerPoint</vt:lpstr>
      <vt:lpstr>CLASE ANTERIOR</vt:lpstr>
      <vt:lpstr>AGENDA</vt:lpstr>
      <vt:lpstr>CONTENIDOS DE APRENDIZAJE</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ACTUAL</vt:lpstr>
      <vt:lpstr>METODOLOGÍA CRISP DM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249</cp:revision>
  <dcterms:modified xsi:type="dcterms:W3CDTF">2025-08-19T04:30:27Z</dcterms:modified>
</cp:coreProperties>
</file>